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0" r:id="rId3"/>
    <p:sldId id="272" r:id="rId4"/>
    <p:sldId id="271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C40A687-B143-484C-ABAE-862E4483C19D}">
          <p14:sldIdLst>
            <p14:sldId id="274"/>
            <p14:sldId id="270"/>
            <p14:sldId id="272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CFD9-E19C-8592-9135-371F9587A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093B6-FCE0-181B-9CFE-58AAB122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29B8-6CD5-4C7C-3C85-328733AF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5C5-641A-A702-8292-A7BE3345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CE2F-B4F8-2D5B-98F9-ABE12C1D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343F-5B23-4E2B-B853-60FA4B20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8366E-2E88-36EA-16FC-3BB27796D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91825-0344-BBEB-F776-5269078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16AE-7AA4-B871-6E73-E6F42BE1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03B1-4194-B13B-3E6F-5F892493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7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0959A-008F-9063-FF24-325110A65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0734C-D25A-15D1-1804-4F38AA098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4529E-3492-610F-BF5A-26DC12A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D14C-3B43-2AE6-9608-2B7EDCBC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E6DC-81E1-53A6-A699-AC2CD521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8650-E26D-9DE2-DFCD-92858011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037EA-5114-8082-3029-B31153AA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244-A077-546D-2036-455C6783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C732-0F43-709D-1E88-EC71F3D7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28FF-50D3-9FE9-01D7-162FCF73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3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383D-10DD-D749-0FDA-F3A0F6FD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266E-F189-1FEC-93BB-320727254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9A6F-8148-9A5D-4BB4-422A0F03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F02DB-211A-1702-DF75-FDDF67A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775C0-D3F5-5DFE-F0CC-0F21713D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8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5CCC-3A13-6038-EED4-01345149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15DD-13BB-6446-5661-4F394C031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20A03-5CE0-5951-4796-28A7D617B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73E4-22B0-47F1-5B8C-349D4DEE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5AA9F-3592-721F-998C-9D403211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8A6B0-6043-3906-D93E-DB201F6A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5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7ACA-8366-A7DD-BF56-B2B101F0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C916E-37CD-BA3A-1FEB-1D7749F9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16FAE-2C4E-9284-BFCE-DDB43FCD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8C144-5C8A-7C9C-BFEE-517F92860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B708B-4102-8B06-67C6-CBDD2ACC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D1DD7-7552-0C14-84ED-B0EA0DD2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11938-E002-5F85-4D32-76F5B5C5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DCC5E-D6B6-17EE-186B-F7B7CB9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5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86B0-88B0-45D2-67B1-858420BC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DD221-36D5-1A0B-F37E-6ECC2752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48E20-974C-060C-BB1B-0E654D9F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8982C-85C2-4211-0329-8A3E097D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4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2CD63-15BB-0918-F9F5-DF5F28DF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BBB47-4774-AD72-7532-9367E467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23E3-369B-DB6A-479B-1D027107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7155-7D6C-B4EE-CB6E-062FB8E4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3E43-E830-2D95-1368-EE56DDC0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4518C-A602-42E9-3640-0BE4B31B0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97D41-E31E-43DD-BCB6-438BED8C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D7E08-056B-8049-118A-97897423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D2262-C151-C870-860A-A64976E2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0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0024-CEF7-18B1-0889-5F245075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8293D-C4C3-9F49-92D9-DC34B9EEB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1730C-131B-0FB9-FF7F-65843B5B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FA5AA-83FE-17F6-E54C-DBBCD7DD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EFB00-66AE-2730-D1D7-9EB9B90F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5EB9-83C0-BFCA-4953-B206349C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9F18A-3881-2805-54D3-F9495BD5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4504A-B082-5898-C551-134386654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B64A-8BFB-3521-B057-1BF8DCDF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F8E3-F38E-4D71-B39C-E7B2BEA78055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30370-41BB-428B-55EE-F16623AC8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C3CE4-6F03-F784-AA8B-50EDCD27E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475C-8923-4F11-9188-38E6939AD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9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53EF39-DBD1-4C99-A1E2-322178EC5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739" y="63651"/>
            <a:ext cx="1309014" cy="443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27D43-405F-4BF7-BCC4-5ECFE488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2"/>
                    </a14:imgEffect>
                    <a14:imgEffect>
                      <a14:saturation sat="173000"/>
                    </a14:imgEffect>
                  </a14:imgLayer>
                </a14:imgProps>
              </a:ext>
            </a:extLst>
          </a:blip>
          <a:srcRect l="8807" t="43998" r="76881" b="9813"/>
          <a:stretch/>
        </p:blipFill>
        <p:spPr>
          <a:xfrm>
            <a:off x="2630829" y="1195148"/>
            <a:ext cx="6835723" cy="571435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48000" endPos="55500" dist="50800" dir="5400000" sy="-100000" algn="bl" rotWithShape="0"/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77701-AB1A-4DBB-98C7-C1C610F724E0}"/>
              </a:ext>
            </a:extLst>
          </p:cNvPr>
          <p:cNvSpPr txBox="1"/>
          <p:nvPr/>
        </p:nvSpPr>
        <p:spPr>
          <a:xfrm>
            <a:off x="492443" y="16948"/>
            <a:ext cx="1169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Vision: Preparation for Adulthood and Next stages of Life and Education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008C34-DA65-4D00-B651-DEB7D3F48AED}"/>
              </a:ext>
            </a:extLst>
          </p:cNvPr>
          <p:cNvSpPr/>
          <p:nvPr/>
        </p:nvSpPr>
        <p:spPr>
          <a:xfrm>
            <a:off x="603204" y="461445"/>
            <a:ext cx="11478033" cy="567049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Curriculum Principles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Why and what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7698AF-F445-4544-8127-FF58EC9644B3}"/>
              </a:ext>
            </a:extLst>
          </p:cNvPr>
          <p:cNvGrpSpPr/>
          <p:nvPr/>
        </p:nvGrpSpPr>
        <p:grpSpPr>
          <a:xfrm>
            <a:off x="603205" y="1591559"/>
            <a:ext cx="5268547" cy="4259008"/>
            <a:chOff x="-288991" y="15099"/>
            <a:chExt cx="2679464" cy="42590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9BD4E8-2830-45D3-BA0C-EE56674E3A1C}"/>
                </a:ext>
              </a:extLst>
            </p:cNvPr>
            <p:cNvGrpSpPr/>
            <p:nvPr/>
          </p:nvGrpSpPr>
          <p:grpSpPr>
            <a:xfrm>
              <a:off x="-288991" y="15099"/>
              <a:ext cx="2603324" cy="2879122"/>
              <a:chOff x="-299171" y="147835"/>
              <a:chExt cx="2603324" cy="2879122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177CFC5D-413B-4CFC-9F18-34E38F09BD71}"/>
                  </a:ext>
                </a:extLst>
              </p:cNvPr>
              <p:cNvSpPr/>
              <p:nvPr/>
            </p:nvSpPr>
            <p:spPr>
              <a:xfrm>
                <a:off x="-299171" y="2573817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Therapeutic environments for learning</a:t>
                </a:r>
              </a:p>
            </p:txBody>
          </p:sp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3454F6ED-2D62-40C9-A5E8-614EFED78244}"/>
                  </a:ext>
                </a:extLst>
              </p:cNvPr>
              <p:cNvSpPr/>
              <p:nvPr/>
            </p:nvSpPr>
            <p:spPr>
              <a:xfrm>
                <a:off x="-299171" y="147835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ASC  and evidence informed practice 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B69510-B15D-4663-A341-ED858E3256E4}"/>
                </a:ext>
              </a:extLst>
            </p:cNvPr>
            <p:cNvSpPr txBox="1"/>
            <p:nvPr/>
          </p:nvSpPr>
          <p:spPr>
            <a:xfrm>
              <a:off x="-235454" y="3258444"/>
              <a:ext cx="262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students to have optimal conditions for learning in a nurturing and therapy informed practice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staff to facilitate these conditions with confidence and competence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students to self-manage learning and emotional regulation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C9C22-AA84-4BDA-81BC-29DB08CCAF66}"/>
                </a:ext>
              </a:extLst>
            </p:cNvPr>
            <p:cNvSpPr txBox="1"/>
            <p:nvPr/>
          </p:nvSpPr>
          <p:spPr>
            <a:xfrm>
              <a:off x="-223454" y="791646"/>
              <a:ext cx="24722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students to have productive, independence-led and anxiety-free educational and vocational experiences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staff to facilitate experience of education, which follows principles of SPELL effectively and consistently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consistent and research rich approach to educating ASC students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1208D2B6-04E5-4216-B01A-F5B4CFD7E293}"/>
              </a:ext>
            </a:extLst>
          </p:cNvPr>
          <p:cNvSpPr/>
          <p:nvPr/>
        </p:nvSpPr>
        <p:spPr>
          <a:xfrm rot="16200000">
            <a:off x="-3210811" y="3202431"/>
            <a:ext cx="6858000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Cambian Wing College: Curriculum ethos and offer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C1DB963-E566-4358-9E24-1A92BCACE564}"/>
              </a:ext>
            </a:extLst>
          </p:cNvPr>
          <p:cNvGrpSpPr/>
          <p:nvPr/>
        </p:nvGrpSpPr>
        <p:grpSpPr>
          <a:xfrm>
            <a:off x="6533237" y="1591559"/>
            <a:ext cx="5585073" cy="2019102"/>
            <a:chOff x="684155" y="-1028533"/>
            <a:chExt cx="2690879" cy="2019102"/>
          </a:xfrm>
        </p:grpSpPr>
        <p:sp>
          <p:nvSpPr>
            <p:cNvPr id="76" name="Speech Bubble: Rectangle with Corners Rounded 75">
              <a:extLst>
                <a:ext uri="{FF2B5EF4-FFF2-40B4-BE49-F238E27FC236}">
                  <a16:creationId xmlns:a16="http://schemas.microsoft.com/office/drawing/2014/main" id="{CC12B553-F429-4473-8B04-CA38789E87A0}"/>
                </a:ext>
              </a:extLst>
            </p:cNvPr>
            <p:cNvSpPr/>
            <p:nvPr/>
          </p:nvSpPr>
          <p:spPr>
            <a:xfrm>
              <a:off x="684155" y="-1028533"/>
              <a:ext cx="2603324" cy="453140"/>
            </a:xfrm>
            <a:prstGeom prst="wedgeRoundRectCallout">
              <a:avLst>
                <a:gd name="adj1" fmla="val -20833"/>
                <a:gd name="adj2" fmla="val 52155"/>
                <a:gd name="adj3" fmla="val 16667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Independence building through education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533B89D-89E7-4242-BD6A-DDC66251AA5F}"/>
                </a:ext>
              </a:extLst>
            </p:cNvPr>
            <p:cNvSpPr txBox="1"/>
            <p:nvPr/>
          </p:nvSpPr>
          <p:spPr>
            <a:xfrm>
              <a:off x="726290" y="-178982"/>
              <a:ext cx="2648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foster development of metacognitive and self-regulation skills, knowledge and behaviours in students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changing students’ mindsets around independence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 breaking down the barriers of reaching ‘personal bests’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67DE7C2-CDEA-4425-830D-28E12A4F25A3}"/>
              </a:ext>
            </a:extLst>
          </p:cNvPr>
          <p:cNvSpPr/>
          <p:nvPr/>
        </p:nvSpPr>
        <p:spPr>
          <a:xfrm>
            <a:off x="6675493" y="4017541"/>
            <a:ext cx="5118835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Holistic approaches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C20A5F-13BB-4FB2-9F7A-38FF9D13B6B2}"/>
              </a:ext>
            </a:extLst>
          </p:cNvPr>
          <p:cNvSpPr txBox="1"/>
          <p:nvPr/>
        </p:nvSpPr>
        <p:spPr>
          <a:xfrm>
            <a:off x="6631049" y="4834904"/>
            <a:ext cx="516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a LINKED approach to educating and developing young people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a holistically acute strategic approach of assisting students in overcoming barriers and harnessing their potential, both academic and personal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Multidisciplinary outlook informed by perspectives from education, care and clinical expertise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9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27D43-405F-4BF7-BCC4-5ECFE488A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2"/>
                    </a14:imgEffect>
                    <a14:imgEffect>
                      <a14:saturation sat="173000"/>
                    </a14:imgEffect>
                  </a14:imgLayer>
                </a14:imgProps>
              </a:ext>
            </a:extLst>
          </a:blip>
          <a:srcRect l="8807" t="43998" r="76881" b="9813"/>
          <a:stretch/>
        </p:blipFill>
        <p:spPr>
          <a:xfrm>
            <a:off x="2615516" y="500717"/>
            <a:ext cx="6835723" cy="66871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48000" endPos="55500" dist="50800" dir="5400000" sy="-100000" algn="bl" rotWithShape="0"/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77701-AB1A-4DBB-98C7-C1C610F724E0}"/>
              </a:ext>
            </a:extLst>
          </p:cNvPr>
          <p:cNvSpPr txBox="1"/>
          <p:nvPr/>
        </p:nvSpPr>
        <p:spPr>
          <a:xfrm>
            <a:off x="492443" y="16948"/>
            <a:ext cx="1169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Vision: Preparation for Adulthood and Next stages of Life and Education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4209B-A4BD-458A-BD13-0123628E7F12}"/>
              </a:ext>
            </a:extLst>
          </p:cNvPr>
          <p:cNvSpPr txBox="1"/>
          <p:nvPr/>
        </p:nvSpPr>
        <p:spPr>
          <a:xfrm>
            <a:off x="785441" y="901570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Personal Development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81537-AF84-4A7C-9208-3CF1D9E6448B}"/>
              </a:ext>
            </a:extLst>
          </p:cNvPr>
          <p:cNvSpPr txBox="1"/>
          <p:nvPr/>
        </p:nvSpPr>
        <p:spPr>
          <a:xfrm>
            <a:off x="492443" y="6642556"/>
            <a:ext cx="11100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*All qualifications are dependant on student intake, feasibility and baseline assessments of ability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008C34-DA65-4D00-B651-DEB7D3F48AED}"/>
              </a:ext>
            </a:extLst>
          </p:cNvPr>
          <p:cNvSpPr/>
          <p:nvPr/>
        </p:nvSpPr>
        <p:spPr>
          <a:xfrm>
            <a:off x="628212" y="360526"/>
            <a:ext cx="11478033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Preparation for Adulthood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DFC17-C6A6-4211-9C06-A074FCE0FAFA}"/>
              </a:ext>
            </a:extLst>
          </p:cNvPr>
          <p:cNvSpPr txBox="1"/>
          <p:nvPr/>
        </p:nvSpPr>
        <p:spPr>
          <a:xfrm>
            <a:off x="3638890" y="922164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Preparation for Employment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F4C0A-DE7B-469D-9529-5306B76694FF}"/>
              </a:ext>
            </a:extLst>
          </p:cNvPr>
          <p:cNvSpPr txBox="1"/>
          <p:nvPr/>
        </p:nvSpPr>
        <p:spPr>
          <a:xfrm>
            <a:off x="6524614" y="901571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Steps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684FE-B7B3-43C0-8BA6-CC15A23FE372}"/>
              </a:ext>
            </a:extLst>
          </p:cNvPr>
          <p:cNvSpPr txBox="1"/>
          <p:nvPr/>
        </p:nvSpPr>
        <p:spPr>
          <a:xfrm>
            <a:off x="9542965" y="937444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 Experience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7698AF-F445-4544-8127-FF58EC9644B3}"/>
              </a:ext>
            </a:extLst>
          </p:cNvPr>
          <p:cNvGrpSpPr/>
          <p:nvPr/>
        </p:nvGrpSpPr>
        <p:grpSpPr>
          <a:xfrm>
            <a:off x="618822" y="1306939"/>
            <a:ext cx="2638868" cy="5148879"/>
            <a:chOff x="618822" y="1306939"/>
            <a:chExt cx="2638868" cy="51488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9BD4E8-2830-45D3-BA0C-EE56674E3A1C}"/>
                </a:ext>
              </a:extLst>
            </p:cNvPr>
            <p:cNvGrpSpPr/>
            <p:nvPr/>
          </p:nvGrpSpPr>
          <p:grpSpPr>
            <a:xfrm>
              <a:off x="618822" y="1306939"/>
              <a:ext cx="2638868" cy="4875008"/>
              <a:chOff x="608642" y="1439675"/>
              <a:chExt cx="2638868" cy="4875008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177CFC5D-413B-4CFC-9F18-34E38F09BD71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Why </a:t>
                </a:r>
              </a:p>
            </p:txBody>
          </p:sp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3454F6ED-2D62-40C9-A5E8-614EFED78244}"/>
                  </a:ext>
                </a:extLst>
              </p:cNvPr>
              <p:cNvSpPr/>
              <p:nvPr/>
            </p:nvSpPr>
            <p:spPr>
              <a:xfrm>
                <a:off x="644187" y="4818450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</a:t>
                </a:r>
              </a:p>
            </p:txBody>
          </p:sp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DAFCFCCD-E993-43BB-B906-3BE32308D289}"/>
                  </a:ext>
                </a:extLst>
              </p:cNvPr>
              <p:cNvSpPr/>
              <p:nvPr/>
            </p:nvSpPr>
            <p:spPr>
              <a:xfrm>
                <a:off x="645926" y="3034328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What is studied </a:t>
                </a:r>
              </a:p>
            </p:txBody>
          </p:sp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E178961E-EE78-42B8-A551-A2D62AB9FF73}"/>
                  </a:ext>
                </a:extLst>
              </p:cNvPr>
              <p:cNvSpPr/>
              <p:nvPr/>
            </p:nvSpPr>
            <p:spPr>
              <a:xfrm>
                <a:off x="608642" y="5861543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Accreditation &amp; Progression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B69510-B15D-4663-A341-ED858E3256E4}"/>
                </a:ext>
              </a:extLst>
            </p:cNvPr>
            <p:cNvSpPr txBox="1"/>
            <p:nvPr/>
          </p:nvSpPr>
          <p:spPr>
            <a:xfrm>
              <a:off x="660926" y="1904179"/>
              <a:ext cx="23411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increase self-awareness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increase awareness of others and how they relate to us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increase self-esteem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develop own critical thinking skills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gain a better understanding of the world around us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47797A-9DC2-4181-A753-CF5D819A4C0E}"/>
                </a:ext>
              </a:extLst>
            </p:cNvPr>
            <p:cNvSpPr txBox="1"/>
            <p:nvPr/>
          </p:nvSpPr>
          <p:spPr>
            <a:xfrm>
              <a:off x="668306" y="3390976"/>
              <a:ext cx="25754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Subjects are led by student EHCP needs and wants and include: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Relationships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Personal safety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Respecting ourselves and others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Physical and mental health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Awareness of media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Religions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Factors for personal and emotional growth </a:t>
              </a:r>
            </a:p>
            <a:p>
              <a:endParaRPr lang="en-GB" sz="8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C9C22-AA84-4BDA-81BC-29DB08CCAF66}"/>
                </a:ext>
              </a:extLst>
            </p:cNvPr>
            <p:cNvSpPr txBox="1"/>
            <p:nvPr/>
          </p:nvSpPr>
          <p:spPr>
            <a:xfrm>
              <a:off x="759303" y="5204318"/>
              <a:ext cx="2341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1 – 2hrs a week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C5ECD-F3D5-4657-891D-8CEA125980E0}"/>
                </a:ext>
              </a:extLst>
            </p:cNvPr>
            <p:cNvSpPr txBox="1"/>
            <p:nvPr/>
          </p:nvSpPr>
          <p:spPr>
            <a:xfrm>
              <a:off x="756097" y="6240374"/>
              <a:ext cx="2341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Entry 3 – Level 2 Award in Progression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F62661-8D8D-467B-817B-068D70085635}"/>
              </a:ext>
            </a:extLst>
          </p:cNvPr>
          <p:cNvGrpSpPr/>
          <p:nvPr/>
        </p:nvGrpSpPr>
        <p:grpSpPr>
          <a:xfrm>
            <a:off x="3498427" y="1306939"/>
            <a:ext cx="2672760" cy="5148216"/>
            <a:chOff x="628228" y="1306939"/>
            <a:chExt cx="2672760" cy="51482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172C551-6FD8-46C5-B177-0E2EFA81076E}"/>
                </a:ext>
              </a:extLst>
            </p:cNvPr>
            <p:cNvGrpSpPr/>
            <p:nvPr/>
          </p:nvGrpSpPr>
          <p:grpSpPr>
            <a:xfrm>
              <a:off x="628228" y="1306939"/>
              <a:ext cx="2672760" cy="4867538"/>
              <a:chOff x="618048" y="1439675"/>
              <a:chExt cx="2672760" cy="4867538"/>
            </a:xfrm>
          </p:grpSpPr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id="{F4C379C6-5FDC-4C20-B589-D5D63B9FA951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Why </a:t>
                </a:r>
              </a:p>
            </p:txBody>
          </p:sp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645C2A6A-D328-4A81-83BC-C2971D766489}"/>
                  </a:ext>
                </a:extLst>
              </p:cNvPr>
              <p:cNvSpPr/>
              <p:nvPr/>
            </p:nvSpPr>
            <p:spPr>
              <a:xfrm>
                <a:off x="644187" y="4818450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 </a:t>
                </a:r>
              </a:p>
            </p:txBody>
          </p:sp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id="{E9C570DB-D867-4C77-964B-62D7339356E7}"/>
                  </a:ext>
                </a:extLst>
              </p:cNvPr>
              <p:cNvSpPr/>
              <p:nvPr/>
            </p:nvSpPr>
            <p:spPr>
              <a:xfrm>
                <a:off x="645926" y="3034328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What is studied </a:t>
                </a:r>
              </a:p>
            </p:txBody>
          </p:sp>
          <p:sp>
            <p:nvSpPr>
              <p:cNvPr id="38" name="Speech Bubble: Rectangle with Corners Rounded 37">
                <a:extLst>
                  <a:ext uri="{FF2B5EF4-FFF2-40B4-BE49-F238E27FC236}">
                    <a16:creationId xmlns:a16="http://schemas.microsoft.com/office/drawing/2014/main" id="{A560CF36-964C-492A-8A4F-95AA00DAAA90}"/>
                  </a:ext>
                </a:extLst>
              </p:cNvPr>
              <p:cNvSpPr/>
              <p:nvPr/>
            </p:nvSpPr>
            <p:spPr>
              <a:xfrm>
                <a:off x="668675" y="5854073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Accreditation &amp; Progression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63388B-6869-459E-87DF-99B7F8C44345}"/>
                </a:ext>
              </a:extLst>
            </p:cNvPr>
            <p:cNvSpPr txBox="1"/>
            <p:nvPr/>
          </p:nvSpPr>
          <p:spPr>
            <a:xfrm>
              <a:off x="661570" y="1816555"/>
              <a:ext cx="2536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inspire and instil the value of working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develop dedication to a chosen career pathway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develop soft and hard employability skills,  knowledge and behaviours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explore the world of work and find your way round employability rights and responsibilities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build and maintain effective relationships at work  </a:t>
              </a:r>
            </a:p>
            <a:p>
              <a:endParaRPr lang="en-GB" sz="8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36889B-7BC6-40B1-ADF3-37FAD965DDC5}"/>
                </a:ext>
              </a:extLst>
            </p:cNvPr>
            <p:cNvSpPr txBox="1"/>
            <p:nvPr/>
          </p:nvSpPr>
          <p:spPr>
            <a:xfrm>
              <a:off x="668305" y="3390976"/>
              <a:ext cx="26033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Becoming aspirational about employment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Making motivating career choices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Developing employability skills, behaviours and knowledge for a chosen career pathway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Effective communication in the world of work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Promoting yourself in the world of work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Independence at work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Interview techniques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Practicalities of being employed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Assertiveness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E3F04D-1F1F-4193-8593-8750C10D983C}"/>
                </a:ext>
              </a:extLst>
            </p:cNvPr>
            <p:cNvSpPr txBox="1"/>
            <p:nvPr/>
          </p:nvSpPr>
          <p:spPr>
            <a:xfrm>
              <a:off x="759303" y="5204318"/>
              <a:ext cx="2341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1 – 2hrs a week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5B7652-1D5C-4760-BCF8-841C7CF621A3}"/>
                </a:ext>
              </a:extLst>
            </p:cNvPr>
            <p:cNvSpPr txBox="1"/>
            <p:nvPr/>
          </p:nvSpPr>
          <p:spPr>
            <a:xfrm>
              <a:off x="799379" y="6239711"/>
              <a:ext cx="2341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Entry 3 – Level 2 Award in Work Skills </a:t>
              </a:r>
            </a:p>
          </p:txBody>
        </p:sp>
      </p:grp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1208D2B6-04E5-4216-B01A-F5B4CFD7E293}"/>
              </a:ext>
            </a:extLst>
          </p:cNvPr>
          <p:cNvSpPr/>
          <p:nvPr/>
        </p:nvSpPr>
        <p:spPr>
          <a:xfrm rot="16200000">
            <a:off x="-3210811" y="3202431"/>
            <a:ext cx="6858000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Cambian Wing College: Curriculum ethos and offer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F2D0DE-6EB0-4257-B9DC-7D601C9E5B41}"/>
              </a:ext>
            </a:extLst>
          </p:cNvPr>
          <p:cNvGrpSpPr/>
          <p:nvPr/>
        </p:nvGrpSpPr>
        <p:grpSpPr>
          <a:xfrm>
            <a:off x="6393541" y="1303757"/>
            <a:ext cx="2646363" cy="5520729"/>
            <a:chOff x="628228" y="1306939"/>
            <a:chExt cx="2646363" cy="552072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273F34F-0982-4091-AE0C-9B5B0A862D8F}"/>
                </a:ext>
              </a:extLst>
            </p:cNvPr>
            <p:cNvGrpSpPr/>
            <p:nvPr/>
          </p:nvGrpSpPr>
          <p:grpSpPr>
            <a:xfrm>
              <a:off x="628228" y="1306939"/>
              <a:ext cx="2629462" cy="4878190"/>
              <a:chOff x="618048" y="1439675"/>
              <a:chExt cx="2629462" cy="4878190"/>
            </a:xfrm>
          </p:grpSpPr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9AEF728B-0494-469C-B084-CEFE3B91B52F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Why </a:t>
                </a:r>
              </a:p>
            </p:txBody>
          </p:sp>
          <p:sp>
            <p:nvSpPr>
              <p:cNvPr id="47" name="Speech Bubble: Rectangle with Corners Rounded 46">
                <a:extLst>
                  <a:ext uri="{FF2B5EF4-FFF2-40B4-BE49-F238E27FC236}">
                    <a16:creationId xmlns:a16="http://schemas.microsoft.com/office/drawing/2014/main" id="{4CD11B4B-BA89-4D49-B365-852E336328AD}"/>
                  </a:ext>
                </a:extLst>
              </p:cNvPr>
              <p:cNvSpPr/>
              <p:nvPr/>
            </p:nvSpPr>
            <p:spPr>
              <a:xfrm>
                <a:off x="644187" y="4818450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 </a:t>
                </a:r>
              </a:p>
            </p:txBody>
          </p:sp>
          <p:sp>
            <p:nvSpPr>
              <p:cNvPr id="48" name="Speech Bubble: Rectangle with Corners Rounded 47">
                <a:extLst>
                  <a:ext uri="{FF2B5EF4-FFF2-40B4-BE49-F238E27FC236}">
                    <a16:creationId xmlns:a16="http://schemas.microsoft.com/office/drawing/2014/main" id="{CB7CFF3F-00CA-4148-8CD6-9DDEFE8BB010}"/>
                  </a:ext>
                </a:extLst>
              </p:cNvPr>
              <p:cNvSpPr/>
              <p:nvPr/>
            </p:nvSpPr>
            <p:spPr>
              <a:xfrm>
                <a:off x="645926" y="3034328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What is studied </a:t>
                </a:r>
              </a:p>
            </p:txBody>
          </p:sp>
          <p:sp>
            <p:nvSpPr>
              <p:cNvPr id="49" name="Speech Bubble: Rectangle with Corners Rounded 48">
                <a:extLst>
                  <a:ext uri="{FF2B5EF4-FFF2-40B4-BE49-F238E27FC236}">
                    <a16:creationId xmlns:a16="http://schemas.microsoft.com/office/drawing/2014/main" id="{7B787CD8-5134-4636-87FB-1D00AB50F231}"/>
                  </a:ext>
                </a:extLst>
              </p:cNvPr>
              <p:cNvSpPr/>
              <p:nvPr/>
            </p:nvSpPr>
            <p:spPr>
              <a:xfrm>
                <a:off x="625377" y="5864725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Accreditation &amp; Progression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1F2DC8-171F-4FBF-B88E-DE1B10C52C9D}"/>
                </a:ext>
              </a:extLst>
            </p:cNvPr>
            <p:cNvSpPr txBox="1"/>
            <p:nvPr/>
          </p:nvSpPr>
          <p:spPr>
            <a:xfrm>
              <a:off x="661570" y="1816555"/>
              <a:ext cx="25366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enable opportunities for bespoke facilitation of personal development and reinforcement of all areas of the PFA framework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address and meet EHCP outcomes in a way that’s most relevant to student abilities, needs, aspirations and ambitions </a:t>
              </a:r>
            </a:p>
            <a:p>
              <a:endParaRPr lang="en-GB" sz="8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DA10A2-E4D8-47F5-8919-6059AD0AB61A}"/>
                </a:ext>
              </a:extLst>
            </p:cNvPr>
            <p:cNvSpPr txBox="1"/>
            <p:nvPr/>
          </p:nvSpPr>
          <p:spPr>
            <a:xfrm>
              <a:off x="671268" y="3467328"/>
              <a:ext cx="26033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All areas of the PFA framework as prescribed by their EHCPs and emerging needs, wishes and aspirations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Personal action planning and informed decision making for now and then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Practical skills for adulthood such as independent living skills, driving theory, personal safety etc..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8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3788D5-E1C1-43CF-B1D4-D6A97D9D22A3}"/>
                </a:ext>
              </a:extLst>
            </p:cNvPr>
            <p:cNvSpPr txBox="1"/>
            <p:nvPr/>
          </p:nvSpPr>
          <p:spPr>
            <a:xfrm>
              <a:off x="759303" y="5204318"/>
              <a:ext cx="23411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1 – 2hrs a week, on a One to One basis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427C02-A14F-4498-9B7F-8CDC54266D6A}"/>
                </a:ext>
              </a:extLst>
            </p:cNvPr>
            <p:cNvSpPr txBox="1"/>
            <p:nvPr/>
          </p:nvSpPr>
          <p:spPr>
            <a:xfrm>
              <a:off x="743355" y="6242893"/>
              <a:ext cx="2341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Progression towards becoming a responsible and informed adult, equipped with skills, knowledge and behaviours to be successful in life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222794-0E37-45FE-A2BD-99A172EDB2FB}"/>
              </a:ext>
            </a:extLst>
          </p:cNvPr>
          <p:cNvGrpSpPr/>
          <p:nvPr/>
        </p:nvGrpSpPr>
        <p:grpSpPr>
          <a:xfrm>
            <a:off x="9339552" y="1303757"/>
            <a:ext cx="2733350" cy="5547659"/>
            <a:chOff x="613578" y="1306939"/>
            <a:chExt cx="2733350" cy="554765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5748FD-3B97-43C2-91F3-56189B3AAF57}"/>
                </a:ext>
              </a:extLst>
            </p:cNvPr>
            <p:cNvGrpSpPr/>
            <p:nvPr/>
          </p:nvGrpSpPr>
          <p:grpSpPr>
            <a:xfrm>
              <a:off x="628228" y="1306939"/>
              <a:ext cx="2718700" cy="4870720"/>
              <a:chOff x="618048" y="1439675"/>
              <a:chExt cx="2718700" cy="4870720"/>
            </a:xfrm>
          </p:grpSpPr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0B0E40D6-A532-47A4-87C4-59ACE12C87D6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718700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Why </a:t>
                </a:r>
              </a:p>
            </p:txBody>
          </p:sp>
          <p:sp>
            <p:nvSpPr>
              <p:cNvPr id="57" name="Speech Bubble: Rectangle with Corners Rounded 56">
                <a:extLst>
                  <a:ext uri="{FF2B5EF4-FFF2-40B4-BE49-F238E27FC236}">
                    <a16:creationId xmlns:a16="http://schemas.microsoft.com/office/drawing/2014/main" id="{8DCD245E-B75C-46D1-95BA-DA1274414941}"/>
                  </a:ext>
                </a:extLst>
              </p:cNvPr>
              <p:cNvSpPr/>
              <p:nvPr/>
            </p:nvSpPr>
            <p:spPr>
              <a:xfrm>
                <a:off x="644187" y="4818450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 </a:t>
                </a:r>
              </a:p>
            </p:txBody>
          </p:sp>
          <p:sp>
            <p:nvSpPr>
              <p:cNvPr id="58" name="Speech Bubble: Rectangle with Corners Rounded 57">
                <a:extLst>
                  <a:ext uri="{FF2B5EF4-FFF2-40B4-BE49-F238E27FC236}">
                    <a16:creationId xmlns:a16="http://schemas.microsoft.com/office/drawing/2014/main" id="{E3BC99D1-50B9-4A5B-9004-C25D3A47E60F}"/>
                  </a:ext>
                </a:extLst>
              </p:cNvPr>
              <p:cNvSpPr/>
              <p:nvPr/>
            </p:nvSpPr>
            <p:spPr>
              <a:xfrm>
                <a:off x="645926" y="3034328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What is studied </a:t>
                </a:r>
              </a:p>
            </p:txBody>
          </p:sp>
          <p:sp>
            <p:nvSpPr>
              <p:cNvPr id="59" name="Speech Bubble: Rectangle with Corners Rounded 58">
                <a:extLst>
                  <a:ext uri="{FF2B5EF4-FFF2-40B4-BE49-F238E27FC236}">
                    <a16:creationId xmlns:a16="http://schemas.microsoft.com/office/drawing/2014/main" id="{EAC9B0EF-BB4E-42EC-A67A-28AA8E85416C}"/>
                  </a:ext>
                </a:extLst>
              </p:cNvPr>
              <p:cNvSpPr/>
              <p:nvPr/>
            </p:nvSpPr>
            <p:spPr>
              <a:xfrm>
                <a:off x="651681" y="5857255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Accreditation &amp; Progression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64C17D6-1528-4596-94AC-D91D5FFB0A9B}"/>
                </a:ext>
              </a:extLst>
            </p:cNvPr>
            <p:cNvSpPr txBox="1"/>
            <p:nvPr/>
          </p:nvSpPr>
          <p:spPr>
            <a:xfrm>
              <a:off x="613578" y="1816555"/>
              <a:ext cx="27187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enable opportunities for access to the world of work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apply employability skills in a practical context of work experience, volunteering or community action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develop appreciation for the value of working and contributing to society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‘taste’ the world of work in any possible context, even if it is not related to a chosen career pathway yet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break down barriers to accessing employment </a:t>
              </a:r>
            </a:p>
            <a:p>
              <a:endParaRPr lang="en-GB" sz="8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04739F-0EF3-4083-9EE2-D0A1960D2024}"/>
                </a:ext>
              </a:extLst>
            </p:cNvPr>
            <p:cNvSpPr txBox="1"/>
            <p:nvPr/>
          </p:nvSpPr>
          <p:spPr>
            <a:xfrm>
              <a:off x="671268" y="3467328"/>
              <a:ext cx="26033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Practical access to the world of work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Internal and external work experience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Volunteering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Community access and action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Career guidance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Career Fairs (internal and external)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Employability Days (3)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8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19BCA4-1208-4E70-A8C9-D0596707EF30}"/>
                </a:ext>
              </a:extLst>
            </p:cNvPr>
            <p:cNvSpPr txBox="1"/>
            <p:nvPr/>
          </p:nvSpPr>
          <p:spPr>
            <a:xfrm>
              <a:off x="759303" y="5204318"/>
              <a:ext cx="2341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Bespoke to needs and aspiration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Minimum of 5hrs each term and 10hrs of external work experience annually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33E9FD-8353-4828-986D-4F990228FE96}"/>
                </a:ext>
              </a:extLst>
            </p:cNvPr>
            <p:cNvSpPr txBox="1"/>
            <p:nvPr/>
          </p:nvSpPr>
          <p:spPr>
            <a:xfrm>
              <a:off x="719693" y="6269823"/>
              <a:ext cx="2341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Progression towards becoming a responsible and informed adult, equipped with skills, knowledge and behaviours to be successful in life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F8F7A7DA-D1FD-4219-9645-6CBF69FB6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527" y="63651"/>
            <a:ext cx="886226" cy="3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27D43-405F-4BF7-BCC4-5ECFE488A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2"/>
                    </a14:imgEffect>
                    <a14:imgEffect>
                      <a14:saturation sat="173000"/>
                    </a14:imgEffect>
                  </a14:imgLayer>
                </a14:imgProps>
              </a:ext>
            </a:extLst>
          </a:blip>
          <a:srcRect l="8807" t="43998" r="76881" b="9813"/>
          <a:stretch/>
        </p:blipFill>
        <p:spPr>
          <a:xfrm>
            <a:off x="2678138" y="360526"/>
            <a:ext cx="6835723" cy="66871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48000" endPos="55500" dist="50800" dir="5400000" sy="-100000" algn="bl" rotWithShape="0"/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77701-AB1A-4DBB-98C7-C1C610F724E0}"/>
              </a:ext>
            </a:extLst>
          </p:cNvPr>
          <p:cNvSpPr txBox="1"/>
          <p:nvPr/>
        </p:nvSpPr>
        <p:spPr>
          <a:xfrm>
            <a:off x="492443" y="16948"/>
            <a:ext cx="1169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Vision: Preparation for Adulthood and Next stages of Life and Education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4209B-A4BD-458A-BD13-0123628E7F12}"/>
              </a:ext>
            </a:extLst>
          </p:cNvPr>
          <p:cNvSpPr txBox="1"/>
          <p:nvPr/>
        </p:nvSpPr>
        <p:spPr>
          <a:xfrm>
            <a:off x="896682" y="928796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Level 2 Academic Study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81537-AF84-4A7C-9208-3CF1D9E6448B}"/>
              </a:ext>
            </a:extLst>
          </p:cNvPr>
          <p:cNvSpPr txBox="1"/>
          <p:nvPr/>
        </p:nvSpPr>
        <p:spPr>
          <a:xfrm>
            <a:off x="492443" y="6642556"/>
            <a:ext cx="11100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*All qualifications are dependant on student intake, feasibility and baseline assessments of ability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008C34-DA65-4D00-B651-DEB7D3F48AED}"/>
              </a:ext>
            </a:extLst>
          </p:cNvPr>
          <p:cNvSpPr/>
          <p:nvPr/>
        </p:nvSpPr>
        <p:spPr>
          <a:xfrm>
            <a:off x="628212" y="360526"/>
            <a:ext cx="11478033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Academic development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DFC17-C6A6-4211-9C06-A074FCE0FAFA}"/>
              </a:ext>
            </a:extLst>
          </p:cNvPr>
          <p:cNvSpPr txBox="1"/>
          <p:nvPr/>
        </p:nvSpPr>
        <p:spPr>
          <a:xfrm>
            <a:off x="4516496" y="922888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Level 3 Academic Study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F4C0A-DE7B-469D-9529-5306B76694FF}"/>
              </a:ext>
            </a:extLst>
          </p:cNvPr>
          <p:cNvSpPr txBox="1"/>
          <p:nvPr/>
        </p:nvSpPr>
        <p:spPr>
          <a:xfrm>
            <a:off x="8663964" y="928797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Academic skills development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7698AF-F445-4544-8127-FF58EC9644B3}"/>
              </a:ext>
            </a:extLst>
          </p:cNvPr>
          <p:cNvGrpSpPr/>
          <p:nvPr/>
        </p:nvGrpSpPr>
        <p:grpSpPr>
          <a:xfrm>
            <a:off x="628212" y="1348178"/>
            <a:ext cx="3175022" cy="5070566"/>
            <a:chOff x="628228" y="1306939"/>
            <a:chExt cx="2654831" cy="50705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9BD4E8-2830-45D3-BA0C-EE56674E3A1C}"/>
                </a:ext>
              </a:extLst>
            </p:cNvPr>
            <p:cNvGrpSpPr/>
            <p:nvPr/>
          </p:nvGrpSpPr>
          <p:grpSpPr>
            <a:xfrm>
              <a:off x="628228" y="1306939"/>
              <a:ext cx="2654831" cy="4683519"/>
              <a:chOff x="618048" y="1439675"/>
              <a:chExt cx="2654831" cy="4683519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177CFC5D-413B-4CFC-9F18-34E38F09BD71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Subjects </a:t>
                </a:r>
              </a:p>
            </p:txBody>
          </p:sp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3454F6ED-2D62-40C9-A5E8-614EFED78244}"/>
                  </a:ext>
                </a:extLst>
              </p:cNvPr>
              <p:cNvSpPr/>
              <p:nvPr/>
            </p:nvSpPr>
            <p:spPr>
              <a:xfrm>
                <a:off x="644185" y="4423305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</a:t>
                </a:r>
              </a:p>
            </p:txBody>
          </p:sp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DAFCFCCD-E993-43BB-B906-3BE32308D289}"/>
                  </a:ext>
                </a:extLst>
              </p:cNvPr>
              <p:cNvSpPr/>
              <p:nvPr/>
            </p:nvSpPr>
            <p:spPr>
              <a:xfrm>
                <a:off x="653167" y="3192970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Assessment </a:t>
                </a:r>
              </a:p>
            </p:txBody>
          </p:sp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E178961E-EE78-42B8-A551-A2D62AB9FF73}"/>
                  </a:ext>
                </a:extLst>
              </p:cNvPr>
              <p:cNvSpPr/>
              <p:nvPr/>
            </p:nvSpPr>
            <p:spPr>
              <a:xfrm>
                <a:off x="650746" y="5670054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Progression pathways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B69510-B15D-4663-A341-ED858E3256E4}"/>
                </a:ext>
              </a:extLst>
            </p:cNvPr>
            <p:cNvSpPr txBox="1"/>
            <p:nvPr/>
          </p:nvSpPr>
          <p:spPr>
            <a:xfrm>
              <a:off x="660926" y="1904179"/>
              <a:ext cx="234117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GCSE English Language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GCSE Maths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GCSE Photography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GCSE Art and Design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Project qualifications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Unit Awards 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9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47797A-9DC2-4181-A753-CF5D819A4C0E}"/>
                </a:ext>
              </a:extLst>
            </p:cNvPr>
            <p:cNvSpPr txBox="1"/>
            <p:nvPr/>
          </p:nvSpPr>
          <p:spPr>
            <a:xfrm>
              <a:off x="682243" y="3624972"/>
              <a:ext cx="25754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Written assessments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2-3 exam papers </a:t>
              </a:r>
            </a:p>
            <a:p>
              <a:endParaRPr lang="en-GB" sz="9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C9C22-AA84-4BDA-81BC-29DB08CCAF66}"/>
                </a:ext>
              </a:extLst>
            </p:cNvPr>
            <p:cNvSpPr txBox="1"/>
            <p:nvPr/>
          </p:nvSpPr>
          <p:spPr>
            <a:xfrm>
              <a:off x="756097" y="4843355"/>
              <a:ext cx="234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4 – 5 hours a week of formal instruction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2-3 hours a week of Study focus sessions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C5ECD-F3D5-4657-891D-8CEA125980E0}"/>
                </a:ext>
              </a:extLst>
            </p:cNvPr>
            <p:cNvSpPr txBox="1"/>
            <p:nvPr/>
          </p:nvSpPr>
          <p:spPr>
            <a:xfrm>
              <a:off x="756097" y="6146673"/>
              <a:ext cx="2341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Level 3 vocational or academic study </a:t>
              </a:r>
            </a:p>
          </p:txBody>
        </p:sp>
      </p:grp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1208D2B6-04E5-4216-B01A-F5B4CFD7E293}"/>
              </a:ext>
            </a:extLst>
          </p:cNvPr>
          <p:cNvSpPr/>
          <p:nvPr/>
        </p:nvSpPr>
        <p:spPr>
          <a:xfrm rot="16200000">
            <a:off x="-3210811" y="3202431"/>
            <a:ext cx="6858000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Cambian Wing College: Curriculum ethos and offer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666F09-672E-4935-81B6-0E508E27DCD9}"/>
              </a:ext>
            </a:extLst>
          </p:cNvPr>
          <p:cNvGrpSpPr/>
          <p:nvPr/>
        </p:nvGrpSpPr>
        <p:grpSpPr>
          <a:xfrm>
            <a:off x="4116322" y="1375958"/>
            <a:ext cx="3459702" cy="5205152"/>
            <a:chOff x="628228" y="1306939"/>
            <a:chExt cx="2650312" cy="520515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227CA15-546A-46DA-9629-E5BEC4FE18F6}"/>
                </a:ext>
              </a:extLst>
            </p:cNvPr>
            <p:cNvGrpSpPr/>
            <p:nvPr/>
          </p:nvGrpSpPr>
          <p:grpSpPr>
            <a:xfrm>
              <a:off x="628228" y="1306939"/>
              <a:ext cx="2650312" cy="4632483"/>
              <a:chOff x="618048" y="1439675"/>
              <a:chExt cx="2650312" cy="4632483"/>
            </a:xfrm>
          </p:grpSpPr>
          <p:sp>
            <p:nvSpPr>
              <p:cNvPr id="66" name="Speech Bubble: Rectangle with Corners Rounded 65">
                <a:extLst>
                  <a:ext uri="{FF2B5EF4-FFF2-40B4-BE49-F238E27FC236}">
                    <a16:creationId xmlns:a16="http://schemas.microsoft.com/office/drawing/2014/main" id="{1685527D-B248-422A-90C8-68DEA9E320E5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Subjects </a:t>
                </a:r>
              </a:p>
            </p:txBody>
          </p:sp>
          <p:sp>
            <p:nvSpPr>
              <p:cNvPr id="67" name="Speech Bubble: Rectangle with Corners Rounded 66">
                <a:extLst>
                  <a:ext uri="{FF2B5EF4-FFF2-40B4-BE49-F238E27FC236}">
                    <a16:creationId xmlns:a16="http://schemas.microsoft.com/office/drawing/2014/main" id="{717C7635-6383-44C0-A597-857A125DBA0D}"/>
                  </a:ext>
                </a:extLst>
              </p:cNvPr>
              <p:cNvSpPr/>
              <p:nvPr/>
            </p:nvSpPr>
            <p:spPr>
              <a:xfrm>
                <a:off x="665037" y="4418712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</a:t>
                </a:r>
              </a:p>
            </p:txBody>
          </p:sp>
          <p:sp>
            <p:nvSpPr>
              <p:cNvPr id="68" name="Speech Bubble: Rectangle with Corners Rounded 67">
                <a:extLst>
                  <a:ext uri="{FF2B5EF4-FFF2-40B4-BE49-F238E27FC236}">
                    <a16:creationId xmlns:a16="http://schemas.microsoft.com/office/drawing/2014/main" id="{529B3154-F7EC-4142-817B-4E1B73A81EDD}"/>
                  </a:ext>
                </a:extLst>
              </p:cNvPr>
              <p:cNvSpPr/>
              <p:nvPr/>
            </p:nvSpPr>
            <p:spPr>
              <a:xfrm>
                <a:off x="637851" y="3180728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Assessment </a:t>
                </a:r>
              </a:p>
            </p:txBody>
          </p:sp>
          <p:sp>
            <p:nvSpPr>
              <p:cNvPr id="69" name="Speech Bubble: Rectangle with Corners Rounded 68">
                <a:extLst>
                  <a:ext uri="{FF2B5EF4-FFF2-40B4-BE49-F238E27FC236}">
                    <a16:creationId xmlns:a16="http://schemas.microsoft.com/office/drawing/2014/main" id="{365A678D-07E2-416C-B30B-E2D160DB7051}"/>
                  </a:ext>
                </a:extLst>
              </p:cNvPr>
              <p:cNvSpPr/>
              <p:nvPr/>
            </p:nvSpPr>
            <p:spPr>
              <a:xfrm>
                <a:off x="646227" y="5619018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Progression pathways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2EBB5F7-1A3A-4585-B64B-29C05992BD22}"/>
                </a:ext>
              </a:extLst>
            </p:cNvPr>
            <p:cNvSpPr txBox="1"/>
            <p:nvPr/>
          </p:nvSpPr>
          <p:spPr>
            <a:xfrm>
              <a:off x="660926" y="1904179"/>
              <a:ext cx="23411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AS/A-Level Psychology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AS/A-Level History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>
                  <a:latin typeface="Segoe UI Light" panose="020B0502040204020203" pitchFamily="34" charset="0"/>
                  <a:cs typeface="Segoe UI Light" panose="020B0502040204020203" pitchFamily="34" charset="0"/>
                </a:rPr>
                <a:t>AQA </a:t>
              </a: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Project qualifications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Unit Awards 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9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462BA58-F9D7-44B5-839E-82B10626A6B0}"/>
                </a:ext>
              </a:extLst>
            </p:cNvPr>
            <p:cNvSpPr txBox="1"/>
            <p:nvPr/>
          </p:nvSpPr>
          <p:spPr>
            <a:xfrm>
              <a:off x="681083" y="3614976"/>
              <a:ext cx="2575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Written assessments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Practical assessments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2-3 exam papers </a:t>
              </a:r>
            </a:p>
            <a:p>
              <a:endParaRPr lang="en-GB" sz="9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E02C10-FB8C-444E-A13E-03638BBC59CD}"/>
                </a:ext>
              </a:extLst>
            </p:cNvPr>
            <p:cNvSpPr txBox="1"/>
            <p:nvPr/>
          </p:nvSpPr>
          <p:spPr>
            <a:xfrm>
              <a:off x="773242" y="4771535"/>
              <a:ext cx="234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4 – 6 hours a week of formal instruction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2-3 hours a week of Study focus sessions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298DCA-4C03-4A43-A9A5-8042B9F4395D}"/>
                </a:ext>
              </a:extLst>
            </p:cNvPr>
            <p:cNvSpPr txBox="1"/>
            <p:nvPr/>
          </p:nvSpPr>
          <p:spPr>
            <a:xfrm>
              <a:off x="745364" y="6004260"/>
              <a:ext cx="249838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Further Level 3 academic study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Employment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University education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C1DB963-E566-4358-9E24-1A92BCACE564}"/>
              </a:ext>
            </a:extLst>
          </p:cNvPr>
          <p:cNvGrpSpPr/>
          <p:nvPr/>
        </p:nvGrpSpPr>
        <p:grpSpPr>
          <a:xfrm>
            <a:off x="7986086" y="1348178"/>
            <a:ext cx="3797989" cy="5205152"/>
            <a:chOff x="628228" y="1306939"/>
            <a:chExt cx="2650312" cy="520515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AFEC8D4-038E-4D4B-A413-C53DFEE5783A}"/>
                </a:ext>
              </a:extLst>
            </p:cNvPr>
            <p:cNvGrpSpPr/>
            <p:nvPr/>
          </p:nvGrpSpPr>
          <p:grpSpPr>
            <a:xfrm>
              <a:off x="628228" y="1306939"/>
              <a:ext cx="2650312" cy="4653402"/>
              <a:chOff x="618048" y="1439675"/>
              <a:chExt cx="2650312" cy="4653402"/>
            </a:xfrm>
          </p:grpSpPr>
          <p:sp>
            <p:nvSpPr>
              <p:cNvPr id="76" name="Speech Bubble: Rectangle with Corners Rounded 75">
                <a:extLst>
                  <a:ext uri="{FF2B5EF4-FFF2-40B4-BE49-F238E27FC236}">
                    <a16:creationId xmlns:a16="http://schemas.microsoft.com/office/drawing/2014/main" id="{CC12B553-F429-4473-8B04-CA38789E87A0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Subjects </a:t>
                </a:r>
              </a:p>
            </p:txBody>
          </p:sp>
          <p:sp>
            <p:nvSpPr>
              <p:cNvPr id="77" name="Speech Bubble: Rectangle with Corners Rounded 76">
                <a:extLst>
                  <a:ext uri="{FF2B5EF4-FFF2-40B4-BE49-F238E27FC236}">
                    <a16:creationId xmlns:a16="http://schemas.microsoft.com/office/drawing/2014/main" id="{6C1F2AE7-8323-4095-948C-3C3DBA1976CE}"/>
                  </a:ext>
                </a:extLst>
              </p:cNvPr>
              <p:cNvSpPr/>
              <p:nvPr/>
            </p:nvSpPr>
            <p:spPr>
              <a:xfrm>
                <a:off x="655632" y="4395525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</a:t>
                </a:r>
              </a:p>
            </p:txBody>
          </p:sp>
          <p:sp>
            <p:nvSpPr>
              <p:cNvPr id="78" name="Speech Bubble: Rectangle with Corners Rounded 77">
                <a:extLst>
                  <a:ext uri="{FF2B5EF4-FFF2-40B4-BE49-F238E27FC236}">
                    <a16:creationId xmlns:a16="http://schemas.microsoft.com/office/drawing/2014/main" id="{A523B16A-A5E7-49CE-B29C-070E069B6C18}"/>
                  </a:ext>
                </a:extLst>
              </p:cNvPr>
              <p:cNvSpPr/>
              <p:nvPr/>
            </p:nvSpPr>
            <p:spPr>
              <a:xfrm>
                <a:off x="654698" y="3211302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Assessment </a:t>
                </a:r>
              </a:p>
            </p:txBody>
          </p:sp>
          <p:sp>
            <p:nvSpPr>
              <p:cNvPr id="79" name="Speech Bubble: Rectangle with Corners Rounded 78">
                <a:extLst>
                  <a:ext uri="{FF2B5EF4-FFF2-40B4-BE49-F238E27FC236}">
                    <a16:creationId xmlns:a16="http://schemas.microsoft.com/office/drawing/2014/main" id="{1E7DFAD1-B53E-43B6-957F-21B13334BF5A}"/>
                  </a:ext>
                </a:extLst>
              </p:cNvPr>
              <p:cNvSpPr/>
              <p:nvPr/>
            </p:nvSpPr>
            <p:spPr>
              <a:xfrm>
                <a:off x="646227" y="5639937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Progression pathways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533B89D-89E7-4242-BD6A-DDC66251AA5F}"/>
                </a:ext>
              </a:extLst>
            </p:cNvPr>
            <p:cNvSpPr txBox="1"/>
            <p:nvPr/>
          </p:nvSpPr>
          <p:spPr>
            <a:xfrm>
              <a:off x="628229" y="1770404"/>
              <a:ext cx="26487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All examined and non-examined subjects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Study Smart – Learning to learn programme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Structured Study Focus sessions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Next Steps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Unit Award Scheme Certificates in chosen subjects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Mock assessments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‘Exam Wrapper’ sessions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Exam technique timetabled workshops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Progress ‘check ins’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‘Bitesize Uni’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AC5A92A-EFB1-4729-8380-9DEF75908FB2}"/>
                </a:ext>
              </a:extLst>
            </p:cNvPr>
            <p:cNvSpPr txBox="1"/>
            <p:nvPr/>
          </p:nvSpPr>
          <p:spPr>
            <a:xfrm>
              <a:off x="685865" y="3609004"/>
              <a:ext cx="2575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No formal assessment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Skills and knowledge applied in academic subjects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AQA Project qualifications at Level 1/2/3</a:t>
              </a:r>
            </a:p>
            <a:p>
              <a:endParaRPr lang="en-GB" sz="9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298EF0-0B9B-4763-9FEC-AEA828446DE1}"/>
                </a:ext>
              </a:extLst>
            </p:cNvPr>
            <p:cNvSpPr txBox="1"/>
            <p:nvPr/>
          </p:nvSpPr>
          <p:spPr>
            <a:xfrm>
              <a:off x="782014" y="4877999"/>
              <a:ext cx="234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1 hours of Study Smart a week of formal instruction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2-3 hours a week of Study focus sessions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A718040-F076-4A52-B18E-EE301C594068}"/>
                </a:ext>
              </a:extLst>
            </p:cNvPr>
            <p:cNvSpPr txBox="1"/>
            <p:nvPr/>
          </p:nvSpPr>
          <p:spPr>
            <a:xfrm>
              <a:off x="745364" y="6004260"/>
              <a:ext cx="249838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Further study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Employment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University education 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49574449-A718-4D41-9277-DB0BE128D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527" y="63651"/>
            <a:ext cx="886226" cy="3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27D43-405F-4BF7-BCC4-5ECFE488A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2"/>
                    </a14:imgEffect>
                    <a14:imgEffect>
                      <a14:saturation sat="173000"/>
                    </a14:imgEffect>
                  </a14:imgLayer>
                </a14:imgProps>
              </a:ext>
            </a:extLst>
          </a:blip>
          <a:srcRect l="8807" t="43998" r="76881" b="9813"/>
          <a:stretch/>
        </p:blipFill>
        <p:spPr>
          <a:xfrm>
            <a:off x="2712262" y="316971"/>
            <a:ext cx="6835723" cy="66871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48000" endPos="55500" dist="50800" dir="5400000" sy="-100000" algn="bl" rotWithShape="0"/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77701-AB1A-4DBB-98C7-C1C610F724E0}"/>
              </a:ext>
            </a:extLst>
          </p:cNvPr>
          <p:cNvSpPr txBox="1"/>
          <p:nvPr/>
        </p:nvSpPr>
        <p:spPr>
          <a:xfrm>
            <a:off x="492443" y="16948"/>
            <a:ext cx="1169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Vision: Preparation for Adulthood and Next stages of Life and Education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4209B-A4BD-458A-BD13-0123628E7F12}"/>
              </a:ext>
            </a:extLst>
          </p:cNvPr>
          <p:cNvSpPr txBox="1"/>
          <p:nvPr/>
        </p:nvSpPr>
        <p:spPr>
          <a:xfrm>
            <a:off x="1920138" y="945751"/>
            <a:ext cx="234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Vocational Study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81537-AF84-4A7C-9208-3CF1D9E6448B}"/>
              </a:ext>
            </a:extLst>
          </p:cNvPr>
          <p:cNvSpPr txBox="1"/>
          <p:nvPr/>
        </p:nvSpPr>
        <p:spPr>
          <a:xfrm>
            <a:off x="492443" y="6642556"/>
            <a:ext cx="11100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*To be confirmed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008C34-DA65-4D00-B651-DEB7D3F48AED}"/>
              </a:ext>
            </a:extLst>
          </p:cNvPr>
          <p:cNvSpPr/>
          <p:nvPr/>
        </p:nvSpPr>
        <p:spPr>
          <a:xfrm>
            <a:off x="628212" y="360526"/>
            <a:ext cx="11478033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Vocational development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F4C0A-DE7B-469D-9529-5306B76694FF}"/>
              </a:ext>
            </a:extLst>
          </p:cNvPr>
          <p:cNvSpPr txBox="1"/>
          <p:nvPr/>
        </p:nvSpPr>
        <p:spPr>
          <a:xfrm>
            <a:off x="7582897" y="953927"/>
            <a:ext cx="307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Vocational skills development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7698AF-F445-4544-8127-FF58EC9644B3}"/>
              </a:ext>
            </a:extLst>
          </p:cNvPr>
          <p:cNvGrpSpPr/>
          <p:nvPr/>
        </p:nvGrpSpPr>
        <p:grpSpPr>
          <a:xfrm>
            <a:off x="628212" y="1287105"/>
            <a:ext cx="5361529" cy="5473831"/>
            <a:chOff x="628228" y="1245866"/>
            <a:chExt cx="2726752" cy="54738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9BD4E8-2830-45D3-BA0C-EE56674E3A1C}"/>
                </a:ext>
              </a:extLst>
            </p:cNvPr>
            <p:cNvGrpSpPr/>
            <p:nvPr/>
          </p:nvGrpSpPr>
          <p:grpSpPr>
            <a:xfrm>
              <a:off x="628228" y="1245866"/>
              <a:ext cx="2640443" cy="4856371"/>
              <a:chOff x="618048" y="1378602"/>
              <a:chExt cx="2640443" cy="4856371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177CFC5D-413B-4CFC-9F18-34E38F09BD71}"/>
                  </a:ext>
                </a:extLst>
              </p:cNvPr>
              <p:cNvSpPr/>
              <p:nvPr/>
            </p:nvSpPr>
            <p:spPr>
              <a:xfrm>
                <a:off x="618048" y="1378602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Subjects </a:t>
                </a:r>
              </a:p>
            </p:txBody>
          </p:sp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3454F6ED-2D62-40C9-A5E8-614EFED78244}"/>
                  </a:ext>
                </a:extLst>
              </p:cNvPr>
              <p:cNvSpPr/>
              <p:nvPr/>
            </p:nvSpPr>
            <p:spPr>
              <a:xfrm>
                <a:off x="645763" y="4777287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</a:t>
                </a:r>
              </a:p>
            </p:txBody>
          </p:sp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DAFCFCCD-E993-43BB-B906-3BE32308D289}"/>
                  </a:ext>
                </a:extLst>
              </p:cNvPr>
              <p:cNvSpPr/>
              <p:nvPr/>
            </p:nvSpPr>
            <p:spPr>
              <a:xfrm>
                <a:off x="631988" y="3557428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Assessment </a:t>
                </a:r>
              </a:p>
            </p:txBody>
          </p:sp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E178961E-EE78-42B8-A551-A2D62AB9FF73}"/>
                  </a:ext>
                </a:extLst>
              </p:cNvPr>
              <p:cNvSpPr/>
              <p:nvPr/>
            </p:nvSpPr>
            <p:spPr>
              <a:xfrm>
                <a:off x="636358" y="5781833"/>
                <a:ext cx="262213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Progression pathways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B69510-B15D-4663-A341-ED858E3256E4}"/>
                </a:ext>
              </a:extLst>
            </p:cNvPr>
            <p:cNvSpPr txBox="1"/>
            <p:nvPr/>
          </p:nvSpPr>
          <p:spPr>
            <a:xfrm>
              <a:off x="642744" y="1768242"/>
              <a:ext cx="258880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Edexcel Functional Skills: English and Maths – Entry 3, Level 1 and 2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*Pearson Essential Digital Skills – Entry 3 and Level 1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*Gateway Certificate in Digital and IT skills – Level 2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OCR Cambridge Nationals in Child Development – Level 1 and 2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OCR Cambridge Nationals in Health and Social care – Level 2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*Ascentis Certificate in Psychology – Level 2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Ascentis Certificate in Supporting Learning – Level 2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Food Hygiene Certificate – Level 2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First Aid Certificate (including Paediatric First Aid)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Unit Awards 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47797A-9DC2-4181-A753-CF5D819A4C0E}"/>
                </a:ext>
              </a:extLst>
            </p:cNvPr>
            <p:cNvSpPr txBox="1"/>
            <p:nvPr/>
          </p:nvSpPr>
          <p:spPr>
            <a:xfrm>
              <a:off x="656108" y="3870958"/>
              <a:ext cx="25754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Written assessments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 exam papers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Practical assessments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Portfolio of evidence  </a:t>
              </a:r>
            </a:p>
            <a:p>
              <a:endParaRPr lang="en-GB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C9C22-AA84-4BDA-81BC-29DB08CCAF66}"/>
                </a:ext>
              </a:extLst>
            </p:cNvPr>
            <p:cNvSpPr txBox="1"/>
            <p:nvPr/>
          </p:nvSpPr>
          <p:spPr>
            <a:xfrm>
              <a:off x="678785" y="5173339"/>
              <a:ext cx="2341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1-3 hours a week of formal instruction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2-3 hours a week of Study focus sessions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C5ECD-F3D5-4657-891D-8CEA125980E0}"/>
                </a:ext>
              </a:extLst>
            </p:cNvPr>
            <p:cNvSpPr txBox="1"/>
            <p:nvPr/>
          </p:nvSpPr>
          <p:spPr>
            <a:xfrm>
              <a:off x="674693" y="6165699"/>
              <a:ext cx="26802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Level 3 vocational or academic study (external or internal – depending on the chosen subject)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Employment  </a:t>
              </a:r>
            </a:p>
          </p:txBody>
        </p:sp>
      </p:grp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1208D2B6-04E5-4216-B01A-F5B4CFD7E293}"/>
              </a:ext>
            </a:extLst>
          </p:cNvPr>
          <p:cNvSpPr/>
          <p:nvPr/>
        </p:nvSpPr>
        <p:spPr>
          <a:xfrm rot="16200000">
            <a:off x="-3210811" y="3202431"/>
            <a:ext cx="6858000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Cambian Wing College: Curriculum ethos and offer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C1DB963-E566-4358-9E24-1A92BCACE564}"/>
              </a:ext>
            </a:extLst>
          </p:cNvPr>
          <p:cNvGrpSpPr/>
          <p:nvPr/>
        </p:nvGrpSpPr>
        <p:grpSpPr>
          <a:xfrm>
            <a:off x="6246366" y="1287105"/>
            <a:ext cx="5500873" cy="3252082"/>
            <a:chOff x="628228" y="1306939"/>
            <a:chExt cx="2650312" cy="325208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AFEC8D4-038E-4D4B-A413-C53DFEE5783A}"/>
                </a:ext>
              </a:extLst>
            </p:cNvPr>
            <p:cNvGrpSpPr/>
            <p:nvPr/>
          </p:nvGrpSpPr>
          <p:grpSpPr>
            <a:xfrm>
              <a:off x="628228" y="1306939"/>
              <a:ext cx="2613662" cy="2609394"/>
              <a:chOff x="618048" y="1439675"/>
              <a:chExt cx="2613662" cy="2609394"/>
            </a:xfrm>
          </p:grpSpPr>
          <p:sp>
            <p:nvSpPr>
              <p:cNvPr id="76" name="Speech Bubble: Rectangle with Corners Rounded 75">
                <a:extLst>
                  <a:ext uri="{FF2B5EF4-FFF2-40B4-BE49-F238E27FC236}">
                    <a16:creationId xmlns:a16="http://schemas.microsoft.com/office/drawing/2014/main" id="{CC12B553-F429-4473-8B04-CA38789E87A0}"/>
                  </a:ext>
                </a:extLst>
              </p:cNvPr>
              <p:cNvSpPr/>
              <p:nvPr/>
            </p:nvSpPr>
            <p:spPr>
              <a:xfrm>
                <a:off x="618048" y="1439675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Subjects </a:t>
                </a:r>
              </a:p>
            </p:txBody>
          </p:sp>
          <p:sp>
            <p:nvSpPr>
              <p:cNvPr id="78" name="Speech Bubble: Rectangle with Corners Rounded 77">
                <a:extLst>
                  <a:ext uri="{FF2B5EF4-FFF2-40B4-BE49-F238E27FC236}">
                    <a16:creationId xmlns:a16="http://schemas.microsoft.com/office/drawing/2014/main" id="{A523B16A-A5E7-49CE-B29C-070E069B6C18}"/>
                  </a:ext>
                </a:extLst>
              </p:cNvPr>
              <p:cNvSpPr/>
              <p:nvPr/>
            </p:nvSpPr>
            <p:spPr>
              <a:xfrm>
                <a:off x="656265" y="3595929"/>
                <a:ext cx="2575445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Assessment 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533B89D-89E7-4242-BD6A-DDC66251AA5F}"/>
                </a:ext>
              </a:extLst>
            </p:cNvPr>
            <p:cNvSpPr txBox="1"/>
            <p:nvPr/>
          </p:nvSpPr>
          <p:spPr>
            <a:xfrm>
              <a:off x="629796" y="1890238"/>
              <a:ext cx="2648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All examined and non-examined subjects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PFA curriculum offer: PFE, PD, Next Steps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Enrichment activities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Work experience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AC5A92A-EFB1-4729-8380-9DEF75908FB2}"/>
                </a:ext>
              </a:extLst>
            </p:cNvPr>
            <p:cNvSpPr txBox="1"/>
            <p:nvPr/>
          </p:nvSpPr>
          <p:spPr>
            <a:xfrm>
              <a:off x="686459" y="4005023"/>
              <a:ext cx="25754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No formal assessment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Skills and knowledge applied across the curriculum </a:t>
              </a:r>
            </a:p>
            <a:p>
              <a:endParaRPr lang="en-GB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9651C68-CA70-4D36-8A2B-765815736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527" y="63651"/>
            <a:ext cx="886226" cy="3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27D43-405F-4BF7-BCC4-5ECFE488A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2"/>
                    </a14:imgEffect>
                    <a14:imgEffect>
                      <a14:saturation sat="173000"/>
                    </a14:imgEffect>
                  </a14:imgLayer>
                </a14:imgProps>
              </a:ext>
            </a:extLst>
          </a:blip>
          <a:srcRect l="8807" t="43998" r="76881" b="9813"/>
          <a:stretch/>
        </p:blipFill>
        <p:spPr>
          <a:xfrm>
            <a:off x="2718931" y="575354"/>
            <a:ext cx="6835723" cy="66871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48000" endPos="55500" dist="50800" dir="5400000" sy="-100000" algn="bl" rotWithShape="0"/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77701-AB1A-4DBB-98C7-C1C610F724E0}"/>
              </a:ext>
            </a:extLst>
          </p:cNvPr>
          <p:cNvSpPr txBox="1"/>
          <p:nvPr/>
        </p:nvSpPr>
        <p:spPr>
          <a:xfrm>
            <a:off x="492443" y="16948"/>
            <a:ext cx="1169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Vision: Preparation for Adulthood and Next stages of Life and Education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008C34-DA65-4D00-B651-DEB7D3F48AED}"/>
              </a:ext>
            </a:extLst>
          </p:cNvPr>
          <p:cNvSpPr/>
          <p:nvPr/>
        </p:nvSpPr>
        <p:spPr>
          <a:xfrm>
            <a:off x="603204" y="461446"/>
            <a:ext cx="11478033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Personal development through enrichment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7698AF-F445-4544-8127-FF58EC9644B3}"/>
              </a:ext>
            </a:extLst>
          </p:cNvPr>
          <p:cNvGrpSpPr/>
          <p:nvPr/>
        </p:nvGrpSpPr>
        <p:grpSpPr>
          <a:xfrm>
            <a:off x="637638" y="1267727"/>
            <a:ext cx="5182396" cy="4170433"/>
            <a:chOff x="633022" y="1434816"/>
            <a:chExt cx="2635649" cy="41704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9BD4E8-2830-45D3-BA0C-EE56674E3A1C}"/>
                </a:ext>
              </a:extLst>
            </p:cNvPr>
            <p:cNvGrpSpPr/>
            <p:nvPr/>
          </p:nvGrpSpPr>
          <p:grpSpPr>
            <a:xfrm>
              <a:off x="633022" y="1434816"/>
              <a:ext cx="2635649" cy="3104349"/>
              <a:chOff x="622842" y="1567552"/>
              <a:chExt cx="2635649" cy="3104349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177CFC5D-413B-4CFC-9F18-34E38F09BD71}"/>
                  </a:ext>
                </a:extLst>
              </p:cNvPr>
              <p:cNvSpPr/>
              <p:nvPr/>
            </p:nvSpPr>
            <p:spPr>
              <a:xfrm>
                <a:off x="622842" y="1567552"/>
                <a:ext cx="2603324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Why </a:t>
                </a:r>
              </a:p>
            </p:txBody>
          </p:sp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3454F6ED-2D62-40C9-A5E8-614EFED78244}"/>
                  </a:ext>
                </a:extLst>
              </p:cNvPr>
              <p:cNvSpPr/>
              <p:nvPr/>
            </p:nvSpPr>
            <p:spPr>
              <a:xfrm>
                <a:off x="655168" y="4218761"/>
                <a:ext cx="2603323" cy="453140"/>
              </a:xfrm>
              <a:prstGeom prst="wedgeRoundRectCallout">
                <a:avLst>
                  <a:gd name="adj1" fmla="val -20833"/>
                  <a:gd name="adj2" fmla="val 52155"/>
                  <a:gd name="adj3" fmla="val 16667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How often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B69510-B15D-4663-A341-ED858E3256E4}"/>
                </a:ext>
              </a:extLst>
            </p:cNvPr>
            <p:cNvSpPr txBox="1"/>
            <p:nvPr/>
          </p:nvSpPr>
          <p:spPr>
            <a:xfrm>
              <a:off x="633022" y="2076907"/>
              <a:ext cx="262592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Enrichment activities have a unique role in empowering young people with the skills, confidence, self-esteem and awareness they need to be lifelong learners and engaged citizens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To provide learning not solely for knowledge and competencies, but also developing the life skills that enable students to make good decisions and positive contributions in every aspect of their lives.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Developing skills such as health and fitness, essential skills, including confidence, creativity and critical thinking, and developing a social purpose and sense of belonging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Promote a sense of inclusion and empowering student to ‘break into’ the social world with confidence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C9C22-AA84-4BDA-81BC-29DB08CCAF66}"/>
                </a:ext>
              </a:extLst>
            </p:cNvPr>
            <p:cNvSpPr txBox="1"/>
            <p:nvPr/>
          </p:nvSpPr>
          <p:spPr>
            <a:xfrm>
              <a:off x="696025" y="4743475"/>
              <a:ext cx="234117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1 full timetabled day each half term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Weekly opportunities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‘Drop in’ opportunities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Lunchtime clubs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1208D2B6-04E5-4216-B01A-F5B4CFD7E293}"/>
              </a:ext>
            </a:extLst>
          </p:cNvPr>
          <p:cNvSpPr/>
          <p:nvPr/>
        </p:nvSpPr>
        <p:spPr>
          <a:xfrm rot="16200000">
            <a:off x="-3210811" y="3202431"/>
            <a:ext cx="6858000" cy="453140"/>
          </a:xfrm>
          <a:prstGeom prst="wedgeRoundRectCallout">
            <a:avLst>
              <a:gd name="adj1" fmla="val -20833"/>
              <a:gd name="adj2" fmla="val 5215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Cambian Wing College: Curriculum ethos and offer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C1DB963-E566-4358-9E24-1A92BCACE564}"/>
              </a:ext>
            </a:extLst>
          </p:cNvPr>
          <p:cNvGrpSpPr/>
          <p:nvPr/>
        </p:nvGrpSpPr>
        <p:grpSpPr>
          <a:xfrm>
            <a:off x="6311453" y="1267727"/>
            <a:ext cx="5528385" cy="3893434"/>
            <a:chOff x="661445" y="1298843"/>
            <a:chExt cx="2663567" cy="3893434"/>
          </a:xfrm>
        </p:grpSpPr>
        <p:sp>
          <p:nvSpPr>
            <p:cNvPr id="76" name="Speech Bubble: Rectangle with Corners Rounded 75">
              <a:extLst>
                <a:ext uri="{FF2B5EF4-FFF2-40B4-BE49-F238E27FC236}">
                  <a16:creationId xmlns:a16="http://schemas.microsoft.com/office/drawing/2014/main" id="{CC12B553-F429-4473-8B04-CA38789E87A0}"/>
                </a:ext>
              </a:extLst>
            </p:cNvPr>
            <p:cNvSpPr/>
            <p:nvPr/>
          </p:nvSpPr>
          <p:spPr>
            <a:xfrm>
              <a:off x="661445" y="1298843"/>
              <a:ext cx="2603324" cy="453140"/>
            </a:xfrm>
            <a:prstGeom prst="wedgeRoundRectCallout">
              <a:avLst>
                <a:gd name="adj1" fmla="val -20833"/>
                <a:gd name="adj2" fmla="val 52155"/>
                <a:gd name="adj3" fmla="val 16667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Subjects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533B89D-89E7-4242-BD6A-DDC66251AA5F}"/>
                </a:ext>
              </a:extLst>
            </p:cNvPr>
            <p:cNvSpPr txBox="1"/>
            <p:nvPr/>
          </p:nvSpPr>
          <p:spPr>
            <a:xfrm>
              <a:off x="676268" y="2176067"/>
              <a:ext cx="2648744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Duke of Edinburgh – Bronze and Silver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Community projects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Horticulture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Mindfulness in nature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Themed events – national (e.g. World Mental Health Day or Children in Need)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Themed enrichment days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Subject related trips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College trips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Music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Culinary events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External/ guest speakers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Themed competitions 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Outdoor Activity Centre Visits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Annual Enrichment Week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Charity Fundraisers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Student council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Weekly Social Hub (external and internal)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Wellbeing walks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06FB58-EBF5-4F5D-8EBC-FD1BE179A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527" y="63651"/>
            <a:ext cx="886226" cy="3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1383</Words>
  <Application>Microsoft Office PowerPoint</Application>
  <PresentationFormat>Widescreen</PresentationFormat>
  <Paragraphs>225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L</dc:creator>
  <cp:lastModifiedBy>Magdalena Lawrence</cp:lastModifiedBy>
  <cp:revision>80</cp:revision>
  <dcterms:created xsi:type="dcterms:W3CDTF">2023-11-12T09:52:44Z</dcterms:created>
  <dcterms:modified xsi:type="dcterms:W3CDTF">2024-06-03T12:16:49Z</dcterms:modified>
</cp:coreProperties>
</file>